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15"/>
  </p:notesMasterIdLst>
  <p:handoutMasterIdLst>
    <p:handoutMasterId r:id="rId16"/>
  </p:handoutMasterIdLst>
  <p:sldIdLst>
    <p:sldId id="259" r:id="rId4"/>
    <p:sldId id="261" r:id="rId5"/>
    <p:sldId id="267" r:id="rId6"/>
    <p:sldId id="1374" r:id="rId7"/>
    <p:sldId id="268" r:id="rId8"/>
    <p:sldId id="269" r:id="rId9"/>
    <p:sldId id="1373" r:id="rId10"/>
    <p:sldId id="260" r:id="rId11"/>
    <p:sldId id="1375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508" autoAdjust="0"/>
  </p:normalViewPr>
  <p:slideViewPr>
    <p:cSldViewPr snapToGrid="0">
      <p:cViewPr varScale="1">
        <p:scale>
          <a:sx n="67" d="100"/>
          <a:sy n="67" d="100"/>
        </p:scale>
        <p:origin x="126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Links: </a:t>
            </a:r>
          </a:p>
          <a:p>
            <a:endParaRPr lang="en-US" dirty="0"/>
          </a:p>
          <a:p>
            <a:r>
              <a:rPr lang="en-US" dirty="0"/>
              <a:t>https://www.github.com/ironmansoftware/universal-dashboard</a:t>
            </a:r>
          </a:p>
          <a:p>
            <a:r>
              <a:rPr lang="en-US" dirty="0"/>
              <a:t>https://github.com/brillout/awesome-react-components</a:t>
            </a:r>
          </a:p>
          <a:p>
            <a:r>
              <a:rPr lang="en-US" dirty="0"/>
              <a:t>https://github.com/ironmansoftware/universal-dashboard-component</a:t>
            </a:r>
          </a:p>
          <a:p>
            <a:r>
              <a:rPr lang="en-US" dirty="0"/>
              <a:t>https://mui.com/material-ui/customization/default-theme/</a:t>
            </a:r>
          </a:p>
          <a:p>
            <a:r>
              <a:rPr lang="en-US"/>
              <a:t>https://mui.com/material-ui/api/button/#css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350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46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jec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791130" y="3416300"/>
            <a:ext cx="2575247" cy="34417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2078753" y="2286000"/>
            <a:ext cx="2575247" cy="34417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615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@adamdriscoll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@adamdriscoll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2.svg"/><Relationship Id="rId10" Type="http://schemas.openxmlformats.org/officeDocument/2006/relationships/image" Target="../media/image31.png"/><Relationship Id="rId4" Type="http://schemas.openxmlformats.org/officeDocument/2006/relationships/image" Target="../media/image21.png"/><Relationship Id="rId9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Deep Dive into PowerShell Universal Dashboard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Adam Driscoll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44550" y="1534026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https://ironmansoftware.com/psconfeu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Adam Driscoll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Microsoft MVP 10x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Founder of Ironman Software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PowerShell Tools for Visual Studio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PowerShell Universal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Author, YouTuber, Blogger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Cyclist, Outdoor Enthusiast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1F4E6E-87AF-1059-5EDC-B756B7B30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31" y="191699"/>
            <a:ext cx="2886462" cy="332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DF307ED-B4D9-E5AD-D7AF-780C7433E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89" b="46956"/>
          <a:stretch/>
        </p:blipFill>
        <p:spPr bwMode="auto">
          <a:xfrm>
            <a:off x="-27476" y="1650606"/>
            <a:ext cx="6463780" cy="376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0B353-F629-EF19-D678-172465ED71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D1C239-CED9-A71D-E61B-BAB9B9217913}"/>
              </a:ext>
            </a:extLst>
          </p:cNvPr>
          <p:cNvSpPr txBox="1"/>
          <p:nvPr/>
        </p:nvSpPr>
        <p:spPr>
          <a:xfrm>
            <a:off x="6608190" y="1443841"/>
            <a:ext cx="31185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Hailey, ID, USA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6 hours canceled flight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2.5 hour bus ride</a:t>
            </a:r>
          </a:p>
          <a:p>
            <a:pPr marL="285750" indent="-285750">
              <a:buFontTx/>
              <a:buChar char="-"/>
            </a:pPr>
            <a:r>
              <a:rPr lang="en-US" dirty="0"/>
              <a:t>Boise, ID, USA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Overnight stay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2.5 hour flight</a:t>
            </a:r>
          </a:p>
          <a:p>
            <a:pPr marL="285750" indent="-285750">
              <a:buFontTx/>
              <a:buChar char="-"/>
            </a:pPr>
            <a:r>
              <a:rPr lang="en-US" dirty="0"/>
              <a:t>Los Angeles, CA, USA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8 hour layover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Missed flight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9 hour flight</a:t>
            </a:r>
          </a:p>
          <a:p>
            <a:pPr marL="285750" indent="-285750">
              <a:buFontTx/>
              <a:buChar char="-"/>
            </a:pPr>
            <a:r>
              <a:rPr lang="en-US" dirty="0"/>
              <a:t>London, UK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8 hour layover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2 hour flight</a:t>
            </a:r>
          </a:p>
          <a:p>
            <a:pPr marL="285750" indent="-285750">
              <a:buFontTx/>
              <a:buChar char="-"/>
            </a:pPr>
            <a:r>
              <a:rPr lang="en-US" dirty="0"/>
              <a:t>Vienna, AU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37F18-22D1-056E-BDD5-25724360C48E}"/>
              </a:ext>
            </a:extLst>
          </p:cNvPr>
          <p:cNvSpPr txBox="1"/>
          <p:nvPr/>
        </p:nvSpPr>
        <p:spPr>
          <a:xfrm>
            <a:off x="6732753" y="5435312"/>
            <a:ext cx="4640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Total Travel Time: 53 hours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1375EB-403B-D968-D6D0-CE7CFCA21B02}"/>
              </a:ext>
            </a:extLst>
          </p:cNvPr>
          <p:cNvSpPr txBox="1">
            <a:spLocks/>
          </p:cNvSpPr>
          <p:nvPr/>
        </p:nvSpPr>
        <p:spPr>
          <a:xfrm>
            <a:off x="3118521" y="118278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How’d I Get Here?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15CD39-22AA-97B6-8238-88CD37A469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80178" y="4372610"/>
            <a:ext cx="112632" cy="125095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03000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89853A-24EA-1000-9B5E-FE0FCA532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066297"/>
            <a:ext cx="11106150" cy="2164516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/>
              <a:t>Misnomer from the beginning. </a:t>
            </a:r>
          </a:p>
          <a:p>
            <a:pPr marL="0" indent="0" algn="ctr">
              <a:buNone/>
            </a:pPr>
            <a:r>
              <a:rPr lang="en-US" i="1" dirty="0"/>
              <a:t>- Adam Driscoll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9F3613-5BDC-4467-0D5F-976CE9EA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1" y="1886953"/>
            <a:ext cx="10896598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Universal Dashboard</a:t>
            </a:r>
          </a:p>
        </p:txBody>
      </p:sp>
    </p:spTree>
    <p:extLst>
      <p:ext uri="{BB962C8B-B14F-4D97-AF65-F5344CB8AC3E}">
        <p14:creationId xmlns:p14="http://schemas.microsoft.com/office/powerpoint/2010/main" val="1866565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021C69-6F5C-A943-E2F7-FE78FEDF7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1852863"/>
            <a:ext cx="10877550" cy="4324100"/>
          </a:xfrm>
        </p:spPr>
        <p:txBody>
          <a:bodyPr/>
          <a:lstStyle/>
          <a:p>
            <a:r>
              <a:rPr lang="en-US" dirty="0"/>
              <a:t>2017 – First Version of UD Released</a:t>
            </a:r>
          </a:p>
          <a:p>
            <a:r>
              <a:rPr lang="en-US" dirty="0"/>
              <a:t>2018 – v2 Released based on React</a:t>
            </a:r>
          </a:p>
          <a:p>
            <a:r>
              <a:rPr lang="en-US" dirty="0"/>
              <a:t>2019 – Rapid Explosion in Use and Community Adoption</a:t>
            </a:r>
          </a:p>
          <a:p>
            <a:r>
              <a:rPr lang="en-US" dirty="0"/>
              <a:t>2020 – UD becomes PowerShell Universal</a:t>
            </a:r>
          </a:p>
          <a:p>
            <a:r>
              <a:rPr lang="en-US" dirty="0"/>
              <a:t>2021 – PowerShell Universal v2 Released</a:t>
            </a:r>
          </a:p>
          <a:p>
            <a:r>
              <a:rPr lang="en-US" dirty="0"/>
              <a:t>2022 – PowerShell Universal v3 Released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FE27EE-375B-D171-6FB2-98E6653F3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324853"/>
            <a:ext cx="11077573" cy="1325563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4008713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/>
          <p:cNvSpPr txBox="1">
            <a:spLocks/>
          </p:cNvSpPr>
          <p:nvPr/>
        </p:nvSpPr>
        <p:spPr>
          <a:xfrm>
            <a:off x="9146566" y="2848641"/>
            <a:ext cx="2179356" cy="110437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Take advantage of multiple PowerShell environments with different modules, variables and credentials.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05352" y="2583295"/>
            <a:ext cx="140724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ENVIRONMENTS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6235374" y="2848641"/>
            <a:ext cx="2179356" cy="84789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Build highly interactive user interfaces with PowerShell scripts.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94159" y="2583295"/>
            <a:ext cx="1499962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USER INTERFACES</a:t>
            </a: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9146566" y="5336695"/>
            <a:ext cx="2179356" cy="84789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Enthusiastic community of users providing help, examples and extensions.</a:t>
            </a: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6235374" y="5336695"/>
            <a:ext cx="2179356" cy="84789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Single-file or SQL persistence of jobs, auth tokens, users and more.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205352" y="5071349"/>
            <a:ext cx="1165704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COMMUNITY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94159" y="5071349"/>
            <a:ext cx="1172116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PERSISTENCE</a:t>
            </a: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822402" y="2807937"/>
            <a:ext cx="2179356" cy="84789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Create RESTful APIs that execute PowerShell scripts from anywhere.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81187" y="2542591"/>
            <a:ext cx="52129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APIS</a:t>
            </a: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3601970" y="5319311"/>
            <a:ext cx="2179356" cy="110437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Highly customizable authentication and authorization for the entire platform.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660756" y="5053965"/>
            <a:ext cx="912429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SECURITY</a:t>
            </a:r>
          </a:p>
        </p:txBody>
      </p:sp>
      <p:sp>
        <p:nvSpPr>
          <p:cNvPr id="46" name="Subtitle 2"/>
          <p:cNvSpPr txBox="1">
            <a:spLocks/>
          </p:cNvSpPr>
          <p:nvPr/>
        </p:nvSpPr>
        <p:spPr>
          <a:xfrm>
            <a:off x="866078" y="5319311"/>
            <a:ext cx="2179356" cy="110437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Entirely configured with PowerShell script, you can commit to source control and deploy with a CI pipeline.</a:t>
            </a:r>
          </a:p>
        </p:txBody>
      </p:sp>
      <p:sp>
        <p:nvSpPr>
          <p:cNvPr id="47" name="Subtitle 2"/>
          <p:cNvSpPr txBox="1">
            <a:spLocks/>
          </p:cNvSpPr>
          <p:nvPr/>
        </p:nvSpPr>
        <p:spPr>
          <a:xfrm>
            <a:off x="3642172" y="2848641"/>
            <a:ext cx="2453827" cy="110437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Run and schedule scripts, listen to events and run in-browser terminals. with tight integration with the PowerShell host.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24863" y="5053965"/>
            <a:ext cx="2388731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CODE-FIRST CONFIGURATION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700959" y="2583295"/>
            <a:ext cx="123097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AUTOMATION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58478" y="241509"/>
            <a:ext cx="5475070" cy="72326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PowerShell Universal</a:t>
            </a:r>
            <a:endParaRPr lang="id-ID" sz="44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718037" y="1235334"/>
            <a:ext cx="776519" cy="4571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70" tIns="22836" rIns="45670" bIns="22836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4691648" y="817417"/>
            <a:ext cx="2829304" cy="366801"/>
          </a:xfrm>
          <a:prstGeom prst="rect">
            <a:avLst/>
          </a:prstGeom>
        </p:spPr>
        <p:txBody>
          <a:bodyPr vert="horz" wrap="non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50" dirty="0">
                <a:solidFill>
                  <a:schemeClr val="accent1"/>
                </a:solidFill>
                <a:latin typeface="Lato Light"/>
                <a:cs typeface="Lato Light"/>
              </a:rPr>
              <a:t>What is PowerShell Universal?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8C1103B-8548-E7B9-2484-058CD16E2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278" y="4403069"/>
            <a:ext cx="554235" cy="57211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AC6E5F1-0B01-7A0A-0885-8BF43D5CA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187" y="1886056"/>
            <a:ext cx="444084" cy="59211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03E2497-CC81-D425-E581-F42C6D3A2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66908" y="4432239"/>
            <a:ext cx="444085" cy="50752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ED0D1AE-39FC-B632-5CAC-0A4D428B6F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96436" y="4461596"/>
            <a:ext cx="444085" cy="50752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F3A599D-FA2A-406D-4816-8BA56F8312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99481" y="1908921"/>
            <a:ext cx="632676" cy="63267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007349A-97AE-BC51-4EE8-AC1D2AE500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79653" y="4463306"/>
            <a:ext cx="634407" cy="50752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A400479-291F-69D6-46A5-BE9B60BE413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61165" y="1886056"/>
            <a:ext cx="592111" cy="5921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1268E58-C986-02EA-96A9-4300A24BFD7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66908" y="1903373"/>
            <a:ext cx="518098" cy="5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PowerShell Universal Dashboard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4541CD5-FB80-324F-F304-E1F4BFB29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1074" y="1898080"/>
            <a:ext cx="693754" cy="61667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8C7EEB7-9A45-98AE-8D73-CE14901AECE6}"/>
              </a:ext>
            </a:extLst>
          </p:cNvPr>
          <p:cNvSpPr txBox="1">
            <a:spLocks/>
          </p:cNvSpPr>
          <p:nvPr/>
        </p:nvSpPr>
        <p:spPr>
          <a:xfrm>
            <a:off x="1901074" y="2915033"/>
            <a:ext cx="2179356" cy="84789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Develop dashboards using PowerShell scripts and call any cmdlet.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99C00-42FE-B5F4-D926-C061AE1DBBF1}"/>
              </a:ext>
            </a:extLst>
          </p:cNvPr>
          <p:cNvSpPr txBox="1"/>
          <p:nvPr/>
        </p:nvSpPr>
        <p:spPr>
          <a:xfrm>
            <a:off x="1959859" y="2649687"/>
            <a:ext cx="969433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PowerShell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6D96BA7-0F7B-2AFD-5A3E-A4D268B7B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3024" y="1937751"/>
            <a:ext cx="537328" cy="537328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0EC19BFB-7981-F4F5-1FA9-E0DADB21EC79}"/>
              </a:ext>
            </a:extLst>
          </p:cNvPr>
          <p:cNvSpPr txBox="1">
            <a:spLocks/>
          </p:cNvSpPr>
          <p:nvPr/>
        </p:nvSpPr>
        <p:spPr>
          <a:xfrm>
            <a:off x="5066073" y="2830831"/>
            <a:ext cx="2179356" cy="59141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Built on MUI, Ant Design and React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61D58A-1ADE-2655-9245-6B7CCAEA9B9D}"/>
              </a:ext>
            </a:extLst>
          </p:cNvPr>
          <p:cNvSpPr txBox="1"/>
          <p:nvPr/>
        </p:nvSpPr>
        <p:spPr>
          <a:xfrm>
            <a:off x="5124858" y="2565485"/>
            <a:ext cx="1561005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Modern UI Libraries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2C583B1-C981-DB2F-3761-34D317AD28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8548" y="1840450"/>
            <a:ext cx="399068" cy="532091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D9088DC5-271C-DD97-E035-1A7615169EE4}"/>
              </a:ext>
            </a:extLst>
          </p:cNvPr>
          <p:cNvSpPr txBox="1">
            <a:spLocks/>
          </p:cNvSpPr>
          <p:nvPr/>
        </p:nvSpPr>
        <p:spPr>
          <a:xfrm>
            <a:off x="8231072" y="2780490"/>
            <a:ext cx="2179356" cy="59141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Highly interactive through the use of web sockets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E25EF-1289-E822-82D1-3CB7C496952E}"/>
              </a:ext>
            </a:extLst>
          </p:cNvPr>
          <p:cNvSpPr txBox="1"/>
          <p:nvPr/>
        </p:nvSpPr>
        <p:spPr>
          <a:xfrm>
            <a:off x="8289857" y="2515144"/>
            <a:ext cx="93807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Interactive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3281BE4-5BB8-385D-2038-2F80938E1E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01074" y="4217709"/>
            <a:ext cx="509047" cy="509047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6B866CA1-98D5-33C0-88B4-F23D3B2B89F0}"/>
              </a:ext>
            </a:extLst>
          </p:cNvPr>
          <p:cNvSpPr txBox="1">
            <a:spLocks/>
          </p:cNvSpPr>
          <p:nvPr/>
        </p:nvSpPr>
        <p:spPr>
          <a:xfrm>
            <a:off x="1839614" y="5214410"/>
            <a:ext cx="2179356" cy="84789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Extend PowerShell Universal Dashboard with custom components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BF70C3-BAF0-DCDC-2701-F39E7779CDA6}"/>
              </a:ext>
            </a:extLst>
          </p:cNvPr>
          <p:cNvSpPr txBox="1"/>
          <p:nvPr/>
        </p:nvSpPr>
        <p:spPr>
          <a:xfrm>
            <a:off x="1898399" y="4949064"/>
            <a:ext cx="90601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Extensible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550155F-8D65-7F07-4349-A683236181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65890" y="4086902"/>
            <a:ext cx="584462" cy="584462"/>
          </a:xfrm>
          <a:prstGeom prst="rect">
            <a:avLst/>
          </a:prstGeom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2A889F05-967C-33BD-7205-E54CD990B849}"/>
              </a:ext>
            </a:extLst>
          </p:cNvPr>
          <p:cNvSpPr txBox="1">
            <a:spLocks/>
          </p:cNvSpPr>
          <p:nvPr/>
        </p:nvSpPr>
        <p:spPr>
          <a:xfrm>
            <a:off x="5079169" y="5148891"/>
            <a:ext cx="2179356" cy="84789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Integrate with the rest of the PowerShell Universal platform.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DDAF5D-9BC6-31F4-D3B2-EB27D1F6D821}"/>
              </a:ext>
            </a:extLst>
          </p:cNvPr>
          <p:cNvSpPr txBox="1"/>
          <p:nvPr/>
        </p:nvSpPr>
        <p:spPr>
          <a:xfrm>
            <a:off x="5137954" y="4883545"/>
            <a:ext cx="95987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Integration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879D4A72-24BE-AC53-3BD0-38D0526A48F1}"/>
              </a:ext>
            </a:extLst>
          </p:cNvPr>
          <p:cNvSpPr txBox="1">
            <a:spLocks/>
          </p:cNvSpPr>
          <p:nvPr/>
        </p:nvSpPr>
        <p:spPr>
          <a:xfrm>
            <a:off x="8231072" y="5095944"/>
            <a:ext cx="2179356" cy="84789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020"/>
              </a:lnSpc>
            </a:pPr>
            <a:r>
              <a:rPr lang="en-US" sz="1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Highly adjustable theming components and CSS integration.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31786E-32A5-9CAF-9AC8-D5FCFA88EC56}"/>
              </a:ext>
            </a:extLst>
          </p:cNvPr>
          <p:cNvSpPr txBox="1"/>
          <p:nvPr/>
        </p:nvSpPr>
        <p:spPr>
          <a:xfrm>
            <a:off x="8289857" y="4830598"/>
            <a:ext cx="660758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Styling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7B2CC78A-4803-3211-4227-FA76B02329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36992" y="4217709"/>
            <a:ext cx="502862" cy="44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9DEDB-C3BB-6288-644B-B304D5C4C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E8CF-5057-F475-8785-F2B1EE146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Components</a:t>
            </a:r>
          </a:p>
          <a:p>
            <a:r>
              <a:rPr lang="en-US" dirty="0"/>
              <a:t>Pages</a:t>
            </a:r>
          </a:p>
          <a:p>
            <a:r>
              <a:rPr lang="en-US" dirty="0"/>
              <a:t>Theming</a:t>
            </a:r>
          </a:p>
          <a:p>
            <a:r>
              <a:rPr lang="en-US" dirty="0"/>
              <a:t>Interactivity</a:t>
            </a:r>
          </a:p>
          <a:p>
            <a:r>
              <a:rPr lang="en-US" dirty="0"/>
              <a:t>Platform Integration</a:t>
            </a:r>
          </a:p>
          <a:p>
            <a:r>
              <a:rPr lang="en-US" dirty="0"/>
              <a:t>Debugging</a:t>
            </a:r>
          </a:p>
          <a:p>
            <a:r>
              <a:rPr lang="en-US" dirty="0"/>
              <a:t>Custom Components</a:t>
            </a:r>
          </a:p>
          <a:p>
            <a:r>
              <a:rPr lang="en-US" dirty="0"/>
              <a:t>The Future? 🤔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4715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422</Words>
  <Application>Microsoft Office PowerPoint</Application>
  <PresentationFormat>Widescreen</PresentationFormat>
  <Paragraphs>88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Lato</vt:lpstr>
      <vt:lpstr>Lato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PowerPoint Presentation</vt:lpstr>
      <vt:lpstr>PowerShell Universal Dashboard</vt:lpstr>
      <vt:lpstr>History</vt:lpstr>
      <vt:lpstr>PowerPoint Presentation</vt:lpstr>
      <vt:lpstr>PowerShell Universal Dashboard</vt:lpstr>
      <vt:lpstr>Agenda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Adam Driscoll</cp:lastModifiedBy>
  <cp:revision>22</cp:revision>
  <dcterms:created xsi:type="dcterms:W3CDTF">2022-05-02T14:38:43Z</dcterms:created>
  <dcterms:modified xsi:type="dcterms:W3CDTF">2022-06-21T11:40:42Z</dcterms:modified>
</cp:coreProperties>
</file>